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52182" y="496457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2971378"/>
            <a:ext cx="12449872" cy="309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</a:pPr>
            <a:r>
              <a:rPr lang="en-US" b="true" sz="11689" spc="-642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Aeromodelo</a:t>
            </a:r>
          </a:p>
          <a:p>
            <a:pPr algn="ctr">
              <a:lnSpc>
                <a:spcPts val="8989"/>
              </a:lnSpc>
            </a:pPr>
            <a:r>
              <a:rPr lang="en-US" b="true" sz="5799" spc="-318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Planador com propulsão elástica</a:t>
            </a:r>
          </a:p>
          <a:p>
            <a:pPr algn="ctr" marL="0" indent="0" lvl="0">
              <a:lnSpc>
                <a:spcPts val="6199"/>
              </a:lnSpc>
            </a:pPr>
            <a:r>
              <a:rPr lang="en-US" b="true" sz="3999" spc="-219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 1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997539" y="5184826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7"/>
                </a:lnTo>
                <a:lnTo>
                  <a:pt x="8449254" y="2861907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6982" y="7807277"/>
            <a:ext cx="13034037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Aprendizado por Projeto Integrado</a:t>
            </a:r>
          </a:p>
          <a:p>
            <a:pPr algn="ctr" marL="0" indent="0" lvl="0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3°sem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6777" y="9072181"/>
            <a:ext cx="464785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Joares L. Reis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Nilo C. Santos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29331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0350" y="8011263"/>
            <a:ext cx="1843229" cy="1922534"/>
          </a:xfrm>
          <a:custGeom>
            <a:avLst/>
            <a:gdLst/>
            <a:ahLst/>
            <a:cxnLst/>
            <a:rect r="r" b="b" t="t" l="l"/>
            <a:pathLst>
              <a:path h="1922534" w="1843229">
                <a:moveTo>
                  <a:pt x="0" y="0"/>
                </a:moveTo>
                <a:lnTo>
                  <a:pt x="1843229" y="0"/>
                </a:lnTo>
                <a:lnTo>
                  <a:pt x="1843229" y="1922534"/>
                </a:lnTo>
                <a:lnTo>
                  <a:pt x="0" y="1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9744" y="5774001"/>
            <a:ext cx="2125539" cy="1487877"/>
          </a:xfrm>
          <a:custGeom>
            <a:avLst/>
            <a:gdLst/>
            <a:ahLst/>
            <a:cxnLst/>
            <a:rect r="r" b="b" t="t" l="l"/>
            <a:pathLst>
              <a:path h="1487877" w="2125539">
                <a:moveTo>
                  <a:pt x="0" y="0"/>
                </a:moveTo>
                <a:lnTo>
                  <a:pt x="2125539" y="0"/>
                </a:lnTo>
                <a:lnTo>
                  <a:pt x="2125539" y="1487877"/>
                </a:lnTo>
                <a:lnTo>
                  <a:pt x="0" y="1487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51221" y="5617887"/>
            <a:ext cx="1902358" cy="1800107"/>
          </a:xfrm>
          <a:custGeom>
            <a:avLst/>
            <a:gdLst/>
            <a:ahLst/>
            <a:cxnLst/>
            <a:rect r="r" b="b" t="t" l="l"/>
            <a:pathLst>
              <a:path h="1800107" w="1902358">
                <a:moveTo>
                  <a:pt x="0" y="0"/>
                </a:moveTo>
                <a:lnTo>
                  <a:pt x="1902358" y="0"/>
                </a:lnTo>
                <a:lnTo>
                  <a:pt x="1902358" y="1800106"/>
                </a:lnTo>
                <a:lnTo>
                  <a:pt x="0" y="1800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73214" y="8043230"/>
            <a:ext cx="1858599" cy="1858599"/>
          </a:xfrm>
          <a:custGeom>
            <a:avLst/>
            <a:gdLst/>
            <a:ahLst/>
            <a:cxnLst/>
            <a:rect r="r" b="b" t="t" l="l"/>
            <a:pathLst>
              <a:path h="1858599" w="1858599">
                <a:moveTo>
                  <a:pt x="0" y="0"/>
                </a:moveTo>
                <a:lnTo>
                  <a:pt x="1858599" y="0"/>
                </a:lnTo>
                <a:lnTo>
                  <a:pt x="1858599" y="1858599"/>
                </a:lnTo>
                <a:lnTo>
                  <a:pt x="0" y="18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082" y="2341301"/>
            <a:ext cx="12645139" cy="310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98"/>
              </a:lnSpc>
            </a:pPr>
            <a:r>
              <a:rPr lang="en-US" sz="31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 como objetivo transformar o plano conceitual do minimodelo em um protótipo funcional. Para isso utilizaremos a   Ficha de Fabricação, que consolida todas as etapas, materiais, ferramentas e controles necessários para a execução.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393" y="697447"/>
            <a:ext cx="16723890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Processos de fabricação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3885" y="5973304"/>
            <a:ext cx="11368708" cy="29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-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processo será conduzido em três grandes fases: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  <a:p>
            <a:pPr algn="just" marL="647697" indent="-323848" lvl="1">
              <a:lnSpc>
                <a:spcPts val="5369"/>
              </a:lnSpc>
              <a:buAutoNum type="arabicPeriod" startAt="1"/>
            </a:pPr>
            <a:r>
              <a:rPr lang="en-US" sz="2999" spc="-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Preparação da matéria-prima;</a:t>
            </a:r>
          </a:p>
          <a:p>
            <a:pPr algn="just" marL="647697" indent="-323848" lvl="1">
              <a:lnSpc>
                <a:spcPts val="5369"/>
              </a:lnSpc>
              <a:buAutoNum type="arabicPeriod" startAt="1"/>
            </a:pPr>
            <a:r>
              <a:rPr lang="en-US" sz="2999" spc="-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Montagem estrutural;</a:t>
            </a:r>
          </a:p>
          <a:p>
            <a:pPr algn="just" marL="647697" indent="-323848" lvl="1">
              <a:lnSpc>
                <a:spcPts val="5369"/>
              </a:lnSpc>
              <a:buAutoNum type="arabicPeriod" startAt="1"/>
            </a:pPr>
            <a:r>
              <a:rPr lang="en-US" sz="2999" spc="-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Acabamento e balanceamento.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504" y="765631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Custos Iniciais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8620" y="2459948"/>
            <a:ext cx="17689650" cy="4002286"/>
          </a:xfrm>
          <a:custGeom>
            <a:avLst/>
            <a:gdLst/>
            <a:ahLst/>
            <a:cxnLst/>
            <a:rect r="r" b="b" t="t" l="l"/>
            <a:pathLst>
              <a:path h="4002286" w="17689650">
                <a:moveTo>
                  <a:pt x="0" y="0"/>
                </a:moveTo>
                <a:lnTo>
                  <a:pt x="17689650" y="0"/>
                </a:lnTo>
                <a:lnTo>
                  <a:pt x="17689650" y="4002285"/>
                </a:lnTo>
                <a:lnTo>
                  <a:pt x="0" y="4002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12" t="-172946" r="-12290" b="-823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24964" y="6706235"/>
            <a:ext cx="1223330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 custo inicial de R$ 54,50, que pode variar dependendo do desenvolvimento do projeto.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 plano para contenção de custos é a reutilização de material já em pose dos integrantes.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  <p:transition spd="med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3286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3922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Próximos Passos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7764" y="2568786"/>
            <a:ext cx="9760845" cy="647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Delimitar e validar requisitos.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Detalhamento.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Realizar os Cálculos necessários.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Prototipação.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Refinar os processos de fabricação.</a:t>
            </a:r>
          </a:p>
          <a:p>
            <a:pPr algn="just">
              <a:lnSpc>
                <a:spcPts val="8709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8764" y="-35728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330518" y="-146757"/>
            <a:ext cx="5895283" cy="10604100"/>
            <a:chOff x="0" y="0"/>
            <a:chExt cx="6349238" cy="11420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20470" y="-200914"/>
              <a:ext cx="7579741" cy="11690016"/>
            </a:xfrm>
            <a:custGeom>
              <a:avLst/>
              <a:gdLst/>
              <a:ahLst/>
              <a:cxnLst/>
              <a:rect r="r" b="b" t="t" l="l"/>
              <a:pathLst>
                <a:path h="11690016" w="7579741">
                  <a:moveTo>
                    <a:pt x="7563231" y="890912"/>
                  </a:moveTo>
                  <a:cubicBezTo>
                    <a:pt x="7547864" y="921716"/>
                    <a:pt x="7490206" y="1182518"/>
                    <a:pt x="7507224" y="1240532"/>
                  </a:cubicBezTo>
                  <a:cubicBezTo>
                    <a:pt x="7525639" y="1229494"/>
                    <a:pt x="7436739" y="1392239"/>
                    <a:pt x="7482586" y="1589895"/>
                  </a:cubicBezTo>
                  <a:cubicBezTo>
                    <a:pt x="7469505" y="1626089"/>
                    <a:pt x="7553833" y="1662796"/>
                    <a:pt x="7546848" y="1739291"/>
                  </a:cubicBezTo>
                  <a:cubicBezTo>
                    <a:pt x="7534529" y="1778052"/>
                    <a:pt x="7489825" y="1765474"/>
                    <a:pt x="7525639" y="1818097"/>
                  </a:cubicBezTo>
                  <a:cubicBezTo>
                    <a:pt x="7533132" y="1988800"/>
                    <a:pt x="7579233" y="2053230"/>
                    <a:pt x="7428357" y="2526064"/>
                  </a:cubicBezTo>
                  <a:cubicBezTo>
                    <a:pt x="7398639" y="2518106"/>
                    <a:pt x="7317740" y="3038172"/>
                    <a:pt x="7205980" y="3427066"/>
                  </a:cubicBezTo>
                  <a:cubicBezTo>
                    <a:pt x="7222109" y="3500480"/>
                    <a:pt x="7240016" y="3534107"/>
                    <a:pt x="7202297" y="3668873"/>
                  </a:cubicBezTo>
                  <a:cubicBezTo>
                    <a:pt x="7208901" y="3702757"/>
                    <a:pt x="7273036" y="3763337"/>
                    <a:pt x="7239635" y="3852924"/>
                  </a:cubicBezTo>
                  <a:cubicBezTo>
                    <a:pt x="7204202" y="4022087"/>
                    <a:pt x="7205853" y="4416114"/>
                    <a:pt x="7250049" y="4479518"/>
                  </a:cubicBezTo>
                  <a:cubicBezTo>
                    <a:pt x="7275576" y="4461806"/>
                    <a:pt x="7186168" y="4797307"/>
                    <a:pt x="7233031" y="4815276"/>
                  </a:cubicBezTo>
                  <a:cubicBezTo>
                    <a:pt x="7217791" y="4931046"/>
                    <a:pt x="7278497" y="4998300"/>
                    <a:pt x="7147941" y="5243188"/>
                  </a:cubicBezTo>
                  <a:cubicBezTo>
                    <a:pt x="7045960" y="5366402"/>
                    <a:pt x="7168642" y="5464716"/>
                    <a:pt x="7069074" y="5640296"/>
                  </a:cubicBezTo>
                  <a:cubicBezTo>
                    <a:pt x="7109587" y="5708577"/>
                    <a:pt x="7008622" y="5754269"/>
                    <a:pt x="7081139" y="6076166"/>
                  </a:cubicBezTo>
                  <a:cubicBezTo>
                    <a:pt x="7090664" y="6095161"/>
                    <a:pt x="7034657" y="6193989"/>
                    <a:pt x="7017766" y="6278185"/>
                  </a:cubicBezTo>
                  <a:cubicBezTo>
                    <a:pt x="7063232" y="6378553"/>
                    <a:pt x="7012940" y="6371879"/>
                    <a:pt x="6997446" y="6546432"/>
                  </a:cubicBezTo>
                  <a:cubicBezTo>
                    <a:pt x="6914515" y="6677604"/>
                    <a:pt x="6917309" y="6738441"/>
                    <a:pt x="6838696" y="6935839"/>
                  </a:cubicBezTo>
                  <a:cubicBezTo>
                    <a:pt x="6861556" y="6921208"/>
                    <a:pt x="6889496" y="7019009"/>
                    <a:pt x="6822313" y="7248238"/>
                  </a:cubicBezTo>
                  <a:cubicBezTo>
                    <a:pt x="6817868" y="7288026"/>
                    <a:pt x="6727190" y="7326530"/>
                    <a:pt x="6704838" y="7417401"/>
                  </a:cubicBezTo>
                  <a:cubicBezTo>
                    <a:pt x="6674739" y="7458473"/>
                    <a:pt x="6736080" y="7523416"/>
                    <a:pt x="6667881" y="7525469"/>
                  </a:cubicBezTo>
                  <a:cubicBezTo>
                    <a:pt x="6676517" y="7618907"/>
                    <a:pt x="6621399" y="7596574"/>
                    <a:pt x="6607683" y="7637132"/>
                  </a:cubicBezTo>
                  <a:cubicBezTo>
                    <a:pt x="6650990" y="7691551"/>
                    <a:pt x="6618478" y="7680257"/>
                    <a:pt x="6653657" y="7711061"/>
                  </a:cubicBezTo>
                  <a:cubicBezTo>
                    <a:pt x="6651371" y="7856864"/>
                    <a:pt x="6546469" y="8067355"/>
                    <a:pt x="6552819" y="8248582"/>
                  </a:cubicBezTo>
                  <a:cubicBezTo>
                    <a:pt x="6516370" y="8426472"/>
                    <a:pt x="6542786" y="8499116"/>
                    <a:pt x="6490208" y="8693948"/>
                  </a:cubicBezTo>
                  <a:cubicBezTo>
                    <a:pt x="6527419" y="8717052"/>
                    <a:pt x="6500749" y="8744774"/>
                    <a:pt x="6457696" y="8902386"/>
                  </a:cubicBezTo>
                  <a:cubicBezTo>
                    <a:pt x="6503289" y="8954495"/>
                    <a:pt x="6486271" y="9073345"/>
                    <a:pt x="6438519" y="9212474"/>
                  </a:cubicBezTo>
                  <a:cubicBezTo>
                    <a:pt x="6519418" y="9307964"/>
                    <a:pt x="6472682" y="9607015"/>
                    <a:pt x="6428232" y="9726378"/>
                  </a:cubicBezTo>
                  <a:cubicBezTo>
                    <a:pt x="6441440" y="9825206"/>
                    <a:pt x="6419596" y="9929939"/>
                    <a:pt x="6364732" y="10017985"/>
                  </a:cubicBezTo>
                  <a:cubicBezTo>
                    <a:pt x="6326251" y="10221802"/>
                    <a:pt x="6311773" y="10390451"/>
                    <a:pt x="6153531" y="10597603"/>
                  </a:cubicBezTo>
                  <a:cubicBezTo>
                    <a:pt x="6108954" y="10757012"/>
                    <a:pt x="6112764" y="10860717"/>
                    <a:pt x="6025007" y="11073518"/>
                  </a:cubicBezTo>
                  <a:cubicBezTo>
                    <a:pt x="5990082" y="11148729"/>
                    <a:pt x="5948299" y="11064790"/>
                    <a:pt x="5956046" y="11199042"/>
                  </a:cubicBezTo>
                  <a:cubicBezTo>
                    <a:pt x="5906770" y="11236777"/>
                    <a:pt x="5970270" y="11355370"/>
                    <a:pt x="5856605" y="11456251"/>
                  </a:cubicBezTo>
                  <a:cubicBezTo>
                    <a:pt x="5875401" y="11577925"/>
                    <a:pt x="5926582" y="11629564"/>
                    <a:pt x="5715762" y="11597434"/>
                  </a:cubicBezTo>
                  <a:cubicBezTo>
                    <a:pt x="4322445" y="11591786"/>
                    <a:pt x="2963291" y="11614119"/>
                    <a:pt x="1505204" y="11588963"/>
                  </a:cubicBezTo>
                  <a:cubicBezTo>
                    <a:pt x="1422400" y="11573561"/>
                    <a:pt x="1221740" y="11690016"/>
                    <a:pt x="1265555" y="11381296"/>
                  </a:cubicBezTo>
                  <a:cubicBezTo>
                    <a:pt x="1276477" y="8056573"/>
                    <a:pt x="1248029" y="4646627"/>
                    <a:pt x="1253236" y="1331915"/>
                  </a:cubicBezTo>
                  <a:cubicBezTo>
                    <a:pt x="1408430" y="0"/>
                    <a:pt x="0" y="298458"/>
                    <a:pt x="6352667" y="220680"/>
                  </a:cubicBezTo>
                  <a:cubicBezTo>
                    <a:pt x="6709537" y="237108"/>
                    <a:pt x="7224776" y="185928"/>
                    <a:pt x="7545070" y="242499"/>
                  </a:cubicBezTo>
                  <a:cubicBezTo>
                    <a:pt x="7579741" y="268938"/>
                    <a:pt x="7569835" y="834952"/>
                    <a:pt x="7563231" y="890912"/>
                  </a:cubicBezTo>
                  <a:close/>
                </a:path>
              </a:pathLst>
            </a:custGeom>
            <a:blipFill>
              <a:blip r:embed="rId5"/>
              <a:stretch>
                <a:fillRect l="-77505" t="0" r="-917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69087" y="2650673"/>
            <a:ext cx="12234000" cy="66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Nessa primeira sprint, conseguimos consolidar a base do projeto por meio da definição do escopo, levantamento dos requisitos iniciais e realização do benchmark. A partir dessa análise comparativa, identificamos o Stick Plane (asa alta) como o modelo mais adequado para atender aos objetivos do trabalho.</a:t>
            </a:r>
          </a:p>
          <a:p>
            <a:pPr algn="just">
              <a:lnSpc>
                <a:spcPts val="4350"/>
              </a:lnSpc>
            </a:pPr>
          </a:p>
          <a:p>
            <a:pPr algn="just"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Além disso, estruturamos o cronograma preliminar e selecionamos os materiais que serão utilizados na construção. Essa etapa inicial foi fundamental para reduzir riscos, alinhar expectativas e fornecer uma base sólida para a fase seguinte do projeto.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0863" y="841064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</p:spTree>
  </p:cSld>
  <p:clrMapOvr>
    <a:masterClrMapping/>
  </p:clrMapOvr>
  <p:transition spd="med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29407" y="77403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517224" y="793719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887" y="2627085"/>
            <a:ext cx="17716113" cy="3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https://aerodynamics4students.com/</a:t>
            </a:r>
          </a:p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https://www.instructables.com/Rubber-Band-Powered-Plane/</a:t>
            </a:r>
          </a:p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https://easybuiltmodels.com/ff.htm</a:t>
            </a:r>
          </a:p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https://pt.scribd.com/document/49320045/Aeromodelo-com-propulsao-elastica</a:t>
            </a:r>
          </a:p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https://www.youtube.com/watch?v=W2r38xdAji8</a:t>
            </a:r>
          </a:p>
          <a:p>
            <a:pPr algn="l">
              <a:lnSpc>
                <a:spcPts val="4510"/>
              </a:lnSpc>
            </a:pPr>
            <a:r>
              <a:rPr lang="en-US" sz="34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do Professor.</a:t>
            </a:r>
          </a:p>
          <a:p>
            <a:pPr algn="l">
              <a:lnSpc>
                <a:spcPts val="451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14097" y="805596"/>
            <a:ext cx="1029903" cy="1022413"/>
          </a:xfrm>
          <a:custGeom>
            <a:avLst/>
            <a:gdLst/>
            <a:ahLst/>
            <a:cxnLst/>
            <a:rect r="r" b="b" t="t" l="l"/>
            <a:pathLst>
              <a:path h="1022413" w="1029903">
                <a:moveTo>
                  <a:pt x="0" y="0"/>
                </a:moveTo>
                <a:lnTo>
                  <a:pt x="1029903" y="0"/>
                </a:lnTo>
                <a:lnTo>
                  <a:pt x="1029903" y="1022412"/>
                </a:lnTo>
                <a:lnTo>
                  <a:pt x="0" y="1022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27195" y="1028700"/>
            <a:ext cx="2245969" cy="22459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24757" y="1028700"/>
            <a:ext cx="2245969" cy="22459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13331" y="1028700"/>
            <a:ext cx="2245969" cy="22459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8570" t="-67067" r="-7443" b="-5428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4757" y="6101104"/>
            <a:ext cx="2245969" cy="22459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8152" t="-53195" r="-47786" b="-10805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13331" y="6101104"/>
            <a:ext cx="2245969" cy="22459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727" r="0" b="-2272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719044" y="6101104"/>
            <a:ext cx="2245969" cy="22459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751" t="-15192" r="0" b="-1914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5489779" cy="10287000"/>
            <a:chOff x="0" y="0"/>
            <a:chExt cx="144586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58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5868">
                  <a:moveTo>
                    <a:pt x="0" y="0"/>
                  </a:moveTo>
                  <a:lnTo>
                    <a:pt x="1445868" y="0"/>
                  </a:lnTo>
                  <a:lnTo>
                    <a:pt x="1445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458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4056620"/>
            <a:ext cx="5489779" cy="4617873"/>
          </a:xfrm>
          <a:custGeom>
            <a:avLst/>
            <a:gdLst/>
            <a:ahLst/>
            <a:cxnLst/>
            <a:rect r="r" b="b" t="t" l="l"/>
            <a:pathLst>
              <a:path h="4617873" w="5489779">
                <a:moveTo>
                  <a:pt x="0" y="0"/>
                </a:moveTo>
                <a:lnTo>
                  <a:pt x="5489779" y="0"/>
                </a:lnTo>
                <a:lnTo>
                  <a:pt x="5489779" y="4617873"/>
                </a:lnTo>
                <a:lnTo>
                  <a:pt x="0" y="461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902" t="-26626" r="-15994" b="-2898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544772" y="1193806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88085" y="3368462"/>
            <a:ext cx="331931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André Antunes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45937" y="3368462"/>
            <a:ext cx="240848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Luiz Fortes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6337" y="8442322"/>
            <a:ext cx="249138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Cobo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32621" y="8442322"/>
            <a:ext cx="383024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Leonardo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66712" y="3368462"/>
            <a:ext cx="293920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Alvaro Vianel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49746" y="8442322"/>
            <a:ext cx="297313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Paulo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823" y="4371439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5680" y="866775"/>
            <a:ext cx="9734260" cy="908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Materiais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Processos de Fabricação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 Inicial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Riscos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4972365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0400" y="2672679"/>
            <a:ext cx="11725514" cy="632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3"/>
              </a:lnSpc>
            </a:pPr>
          </a:p>
          <a:p>
            <a:pPr algn="just" marL="548604" indent="-274302" lvl="1">
              <a:lnSpc>
                <a:spcPts val="4573"/>
              </a:lnSpc>
              <a:buFont typeface="Arial"/>
              <a:buChar char="•"/>
            </a:pPr>
            <a:r>
              <a:rPr lang="en-US" sz="25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Desafio acadêmico de projetar um aeromodelo planador com propulsão elástica.</a:t>
            </a:r>
          </a:p>
          <a:p>
            <a:pPr algn="just" marL="548604" indent="-274302" lvl="1">
              <a:lnSpc>
                <a:spcPts val="4573"/>
              </a:lnSpc>
              <a:buFont typeface="Arial"/>
              <a:buChar char="•"/>
            </a:pPr>
            <a:r>
              <a:rPr lang="en-US" sz="25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Proposta: Desenvolver um modelo leve, resistente e estável, desde o planejamento até a produção do modelo, que atenda as restrições impostas.</a:t>
            </a:r>
          </a:p>
          <a:p>
            <a:pPr algn="just" marL="548604" indent="-274302" lvl="1">
              <a:lnSpc>
                <a:spcPts val="4573"/>
              </a:lnSpc>
              <a:buFont typeface="Arial"/>
              <a:buChar char="•"/>
            </a:pPr>
            <a:r>
              <a:rPr lang="en-US" sz="25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Aplicação prática de conceitos de aerodinâmica, materiais e planejamento.</a:t>
            </a:r>
          </a:p>
          <a:p>
            <a:pPr algn="just" marL="548604" indent="-274302" lvl="1">
              <a:lnSpc>
                <a:spcPts val="4573"/>
              </a:lnSpc>
              <a:buFont typeface="Arial"/>
              <a:buChar char="•"/>
            </a:pPr>
            <a:r>
              <a:rPr lang="en-US" sz="25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Contribui para o aprendizado em engenharia de produto e prototipagem.</a:t>
            </a:r>
          </a:p>
          <a:p>
            <a:pPr algn="just" marL="0" indent="0" lvl="0">
              <a:lnSpc>
                <a:spcPts val="457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2928551" y="285894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80"/>
                </a:lnTo>
                <a:lnTo>
                  <a:pt x="5489779" y="5489780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129331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87912" y="869667"/>
            <a:ext cx="5841311" cy="3891774"/>
          </a:xfrm>
          <a:custGeom>
            <a:avLst/>
            <a:gdLst/>
            <a:ahLst/>
            <a:cxnLst/>
            <a:rect r="r" b="b" t="t" l="l"/>
            <a:pathLst>
              <a:path h="3891774" w="5841311">
                <a:moveTo>
                  <a:pt x="0" y="0"/>
                </a:moveTo>
                <a:lnTo>
                  <a:pt x="5841312" y="0"/>
                </a:lnTo>
                <a:lnTo>
                  <a:pt x="5841312" y="3891774"/>
                </a:lnTo>
                <a:lnTo>
                  <a:pt x="0" y="389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0400" y="446182"/>
            <a:ext cx="7952309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51900" y="4723341"/>
            <a:ext cx="311333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Representação do modelo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79085" y="-1193322"/>
            <a:ext cx="5643457" cy="11480322"/>
            <a:chOff x="0" y="0"/>
            <a:chExt cx="7524609" cy="1530709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782487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0" y="7524609"/>
                  </a:moveTo>
                  <a:lnTo>
                    <a:pt x="7524609" y="7524609"/>
                  </a:lnTo>
                  <a:lnTo>
                    <a:pt x="7524609" y="0"/>
                  </a:lnTo>
                  <a:lnTo>
                    <a:pt x="0" y="0"/>
                  </a:lnTo>
                  <a:lnTo>
                    <a:pt x="0" y="752460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7524609" y="0"/>
                  </a:moveTo>
                  <a:lnTo>
                    <a:pt x="0" y="0"/>
                  </a:lnTo>
                  <a:lnTo>
                    <a:pt x="0" y="7524609"/>
                  </a:lnTo>
                  <a:lnTo>
                    <a:pt x="7524609" y="7524609"/>
                  </a:lnTo>
                  <a:lnTo>
                    <a:pt x="752460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150" y="1694658"/>
            <a:ext cx="14118858" cy="8371358"/>
          </a:xfrm>
          <a:custGeom>
            <a:avLst/>
            <a:gdLst/>
            <a:ahLst/>
            <a:cxnLst/>
            <a:rect r="r" b="b" t="t" l="l"/>
            <a:pathLst>
              <a:path h="8371358" w="14118858">
                <a:moveTo>
                  <a:pt x="0" y="0"/>
                </a:moveTo>
                <a:lnTo>
                  <a:pt x="14118858" y="0"/>
                </a:lnTo>
                <a:lnTo>
                  <a:pt x="14118858" y="8371359"/>
                </a:lnTo>
                <a:lnTo>
                  <a:pt x="0" y="8371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15" t="-36347" r="-64269" b="-333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76008" y="3656596"/>
            <a:ext cx="3999638" cy="3494421"/>
          </a:xfrm>
          <a:custGeom>
            <a:avLst/>
            <a:gdLst/>
            <a:ahLst/>
            <a:cxnLst/>
            <a:rect r="r" b="b" t="t" l="l"/>
            <a:pathLst>
              <a:path h="3494421" w="3999638">
                <a:moveTo>
                  <a:pt x="0" y="0"/>
                </a:moveTo>
                <a:lnTo>
                  <a:pt x="3999639" y="0"/>
                </a:lnTo>
                <a:lnTo>
                  <a:pt x="3999639" y="3494421"/>
                </a:lnTo>
                <a:lnTo>
                  <a:pt x="0" y="3494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139" t="-165547" r="-554800" b="-19474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7185" y="372267"/>
            <a:ext cx="9251511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7778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 Técnicos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192" y="2870916"/>
            <a:ext cx="17525329" cy="692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Materiai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permitidos: madeira, papel, plástico (plano, tubos ou isopor), filme plástico, colas, linha, arame, tubo plástico, elástico e materiais densos para lastro.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Materiais proibidos: dispositivos ou mecanismos de ajuste durante o voo, sistemas embarcados de comando ou acionamento.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Propulsão: hélice acionada por elástico enrolado.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Massa mínima: 400 g (sem o motor elástico).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Dimensões máximas: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Envergadura da asa: 40 cm;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Envergadura do estabilizador: 28 cm;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Cordas (asa e estabilizador): sem limite.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Hélice: máximo de 2 pás;</a:t>
            </a:r>
          </a:p>
          <a:p>
            <a:pPr algn="just" marL="539748" indent="-269874" lvl="1">
              <a:lnSpc>
                <a:spcPts val="4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Elástico: massa máxima de 10 g (incluindo O-rings); apenas 1 elástico por voo.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4135" y="3368313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65685" y="5353200"/>
            <a:ext cx="2577926" cy="1482307"/>
          </a:xfrm>
          <a:custGeom>
            <a:avLst/>
            <a:gdLst/>
            <a:ahLst/>
            <a:cxnLst/>
            <a:rect r="r" b="b" t="t" l="l"/>
            <a:pathLst>
              <a:path h="1482307" w="2577926">
                <a:moveTo>
                  <a:pt x="0" y="0"/>
                </a:moveTo>
                <a:lnTo>
                  <a:pt x="2577925" y="0"/>
                </a:lnTo>
                <a:lnTo>
                  <a:pt x="2577925" y="1482307"/>
                </a:lnTo>
                <a:lnTo>
                  <a:pt x="0" y="148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15680" y="2795698"/>
            <a:ext cx="2727931" cy="1734093"/>
          </a:xfrm>
          <a:custGeom>
            <a:avLst/>
            <a:gdLst/>
            <a:ahLst/>
            <a:cxnLst/>
            <a:rect r="r" b="b" t="t" l="l"/>
            <a:pathLst>
              <a:path h="1734093" w="2727931">
                <a:moveTo>
                  <a:pt x="0" y="0"/>
                </a:moveTo>
                <a:lnTo>
                  <a:pt x="2727930" y="0"/>
                </a:lnTo>
                <a:lnTo>
                  <a:pt x="2727930" y="1734093"/>
                </a:lnTo>
                <a:lnTo>
                  <a:pt x="0" y="1734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9" t="-2604" r="-564" b="-190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81760" y="7996409"/>
            <a:ext cx="2861850" cy="1538331"/>
          </a:xfrm>
          <a:custGeom>
            <a:avLst/>
            <a:gdLst/>
            <a:ahLst/>
            <a:cxnLst/>
            <a:rect r="r" b="b" t="t" l="l"/>
            <a:pathLst>
              <a:path h="1538331" w="2861850">
                <a:moveTo>
                  <a:pt x="0" y="0"/>
                </a:moveTo>
                <a:lnTo>
                  <a:pt x="2861850" y="0"/>
                </a:lnTo>
                <a:lnTo>
                  <a:pt x="2861850" y="1538331"/>
                </a:lnTo>
                <a:lnTo>
                  <a:pt x="0" y="153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11" t="-18403" r="-30157" b="-5353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Benchmark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6257" y="2289948"/>
            <a:ext cx="7094446" cy="5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837" indent="-319918" lvl="1">
              <a:lnSpc>
                <a:spcPts val="4149"/>
              </a:lnSpc>
              <a:buFont typeface="Arial"/>
              <a:buChar char="•"/>
            </a:pPr>
            <a:r>
              <a:rPr lang="en-US" b="true" sz="29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1 - Stick-Plane(asa alta)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89118" y="8225009"/>
            <a:ext cx="10007717" cy="177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63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odelo com fuselagem alongada e estreita (boom), conectando o conjunto da asa e o estabilizador de cauda. É leve e aerodinâmico, proporcionando bom desempenho, mas demanda maior precisão na montagem estrutural.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8106" y="4847450"/>
            <a:ext cx="6283113" cy="5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837" indent="-319918" lvl="1">
              <a:lnSpc>
                <a:spcPts val="4149"/>
              </a:lnSpc>
              <a:buFont typeface="Arial"/>
              <a:buChar char="•"/>
            </a:pPr>
            <a:r>
              <a:rPr lang="en-US" b="true" sz="2963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2 - Peanut Scale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28106" y="7490659"/>
            <a:ext cx="6283113" cy="5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837" indent="-319918" lvl="1">
              <a:lnSpc>
                <a:spcPts val="4149"/>
              </a:lnSpc>
              <a:buFont typeface="Arial"/>
              <a:buChar char="•"/>
            </a:pPr>
            <a:r>
              <a:rPr lang="en-US" b="true" sz="2963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3 - Pod-and-Boom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9118" y="5581800"/>
            <a:ext cx="10007717" cy="177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Miniatura de aeronaves reais, geralmente com envergadura próxima de 33 cm. Tem grande apelo estético, mas exige maior detalhamento e habilidade construtiva, sendo mais voltado para competições de escala e realismo.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89118" y="3027250"/>
            <a:ext cx="10007717" cy="177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 simples e funcional, com fuselagem reta e asa posicionada na parte superior. É fácil de construir, estável em voo e ideal para projetos acadêmicos e testes práticos de aerodinâmica.</a:t>
            </a:r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872" y="1720949"/>
            <a:ext cx="17716256" cy="832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Ao analisar os três modelos, Stick Plane (asa alta), Peanut Scale e Pod and Boom,  foram considerados critérios técnicos, de fabricação e de desempenho para selecionar o modelo mais adequado ao projeto. A decisão pela utilização do Stick Plane fundamenta-se nos seguintes pontos:</a:t>
            </a:r>
          </a:p>
          <a:p>
            <a:pPr algn="just">
              <a:lnSpc>
                <a:spcPts val="3934"/>
              </a:lnSpc>
            </a:pPr>
          </a:p>
          <a:p>
            <a:pPr algn="just" marL="606725" indent="-303362" lvl="1">
              <a:lnSpc>
                <a:spcPts val="4805"/>
              </a:lnSpc>
              <a:buAutoNum type="arabicPeriod" startAt="1"/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Simplicidade construtiva;</a:t>
            </a:r>
          </a:p>
          <a:p>
            <a:pPr algn="just" marL="606725" indent="-303362" lvl="1">
              <a:lnSpc>
                <a:spcPts val="4805"/>
              </a:lnSpc>
              <a:buAutoNum type="arabicPeriod" startAt="1"/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Estabilidade em voo;</a:t>
            </a:r>
          </a:p>
          <a:p>
            <a:pPr algn="just" marL="606725" indent="-303362" lvl="1">
              <a:lnSpc>
                <a:spcPts val="4805"/>
              </a:lnSpc>
              <a:buAutoNum type="arabicPeriod" startAt="1"/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Custo-benefício e viabilidade;</a:t>
            </a:r>
          </a:p>
          <a:p>
            <a:pPr algn="just" marL="606725" indent="-303362" lvl="1">
              <a:lnSpc>
                <a:spcPts val="4805"/>
              </a:lnSpc>
              <a:buAutoNum type="arabicPeriod" startAt="1"/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Facilidade de manutenção e ajustes;</a:t>
            </a:r>
          </a:p>
          <a:p>
            <a:pPr algn="just" marL="606725" indent="-303362" lvl="1">
              <a:lnSpc>
                <a:spcPts val="4805"/>
              </a:lnSpc>
              <a:buAutoNum type="arabicPeriod" startAt="1"/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Adequação ao objetivo do projeto.</a:t>
            </a:r>
          </a:p>
          <a:p>
            <a:pPr algn="just">
              <a:lnSpc>
                <a:spcPts val="3934"/>
              </a:lnSpc>
            </a:pPr>
          </a:p>
          <a:p>
            <a:pPr algn="just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Stick Plane (asa alta) foi selecionado por sua facilidade de construção, estabilidade de voo, baixo custo, simplicidade de manutenção e maior aderência aos objetivos do projeto. Essa combinação de fatores torna o modelo a melhor alternativa entre os avaliados para garantir confiabilidade e eficiência no desenvolvimento.</a:t>
            </a:r>
          </a:p>
          <a:p>
            <a:pPr algn="ctr" marL="0" indent="0" lvl="0">
              <a:lnSpc>
                <a:spcPts val="267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59206" y="3272449"/>
            <a:ext cx="4527634" cy="4420263"/>
          </a:xfrm>
          <a:custGeom>
            <a:avLst/>
            <a:gdLst/>
            <a:ahLst/>
            <a:cxnLst/>
            <a:rect r="r" b="b" t="t" l="l"/>
            <a:pathLst>
              <a:path h="4420263" w="4527634">
                <a:moveTo>
                  <a:pt x="0" y="0"/>
                </a:moveTo>
                <a:lnTo>
                  <a:pt x="4527633" y="0"/>
                </a:lnTo>
                <a:lnTo>
                  <a:pt x="4527633" y="4420263"/>
                </a:lnTo>
                <a:lnTo>
                  <a:pt x="0" y="442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226" t="-47618" r="0" b="-476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94288" y="276225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Escolhido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223" y="858920"/>
            <a:ext cx="5231354" cy="55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</a:pPr>
            <a:r>
              <a:rPr lang="en-US" b="true" sz="3951" spc="-2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Stick Plane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6784" y="1807987"/>
            <a:ext cx="15774431" cy="4365853"/>
          </a:xfrm>
          <a:custGeom>
            <a:avLst/>
            <a:gdLst/>
            <a:ahLst/>
            <a:cxnLst/>
            <a:rect r="r" b="b" t="t" l="l"/>
            <a:pathLst>
              <a:path h="4365853" w="15774431">
                <a:moveTo>
                  <a:pt x="0" y="0"/>
                </a:moveTo>
                <a:lnTo>
                  <a:pt x="15774432" y="0"/>
                </a:lnTo>
                <a:lnTo>
                  <a:pt x="15774432" y="4365853"/>
                </a:lnTo>
                <a:lnTo>
                  <a:pt x="0" y="436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240" t="-155077" r="-38251" b="-1219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3504" y="567203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Materiais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504" y="6320180"/>
            <a:ext cx="5583428" cy="326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 spc="-15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Ferramentas Necessárias</a:t>
            </a:r>
          </a:p>
          <a:p>
            <a:pPr algn="l">
              <a:lnSpc>
                <a:spcPts val="2710"/>
              </a:lnSpc>
            </a:pPr>
          </a:p>
          <a:p>
            <a:pPr algn="l" marL="526005" indent="-263003" lvl="1">
              <a:lnSpc>
                <a:spcPts val="3946"/>
              </a:lnSpc>
              <a:buFont typeface="Arial"/>
              <a:buChar char="•"/>
            </a:pPr>
            <a:r>
              <a:rPr lang="en-US" sz="2436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Estilete de precisão</a:t>
            </a:r>
          </a:p>
          <a:p>
            <a:pPr algn="l" marL="526005" indent="-263003" lvl="1">
              <a:lnSpc>
                <a:spcPts val="3946"/>
              </a:lnSpc>
              <a:buFont typeface="Arial"/>
              <a:buChar char="•"/>
            </a:pPr>
            <a:r>
              <a:rPr lang="en-US" sz="2436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Régua metálica </a:t>
            </a:r>
          </a:p>
          <a:p>
            <a:pPr algn="l" marL="526005" indent="-263003" lvl="1">
              <a:lnSpc>
                <a:spcPts val="3946"/>
              </a:lnSpc>
              <a:buFont typeface="Arial"/>
              <a:buChar char="•"/>
            </a:pPr>
            <a:r>
              <a:rPr lang="en-US" sz="2436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Gabarito de montagem em MDF</a:t>
            </a:r>
          </a:p>
          <a:p>
            <a:pPr algn="l" marL="526005" indent="-263003" lvl="1">
              <a:lnSpc>
                <a:spcPts val="3946"/>
              </a:lnSpc>
              <a:buFont typeface="Arial"/>
              <a:buChar char="•"/>
            </a:pPr>
            <a:r>
              <a:rPr lang="en-US" sz="2436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Balança de precisão </a:t>
            </a:r>
          </a:p>
          <a:p>
            <a:pPr algn="l" marL="526005" indent="-263003" lvl="1">
              <a:lnSpc>
                <a:spcPts val="3946"/>
              </a:lnSpc>
              <a:buFont typeface="Arial"/>
              <a:buChar char="•"/>
            </a:pPr>
            <a:r>
              <a:rPr lang="en-US" sz="2436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Pinça e mini esquadro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76035" y="6301130"/>
            <a:ext cx="9764713" cy="358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spc="-148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Justificativa</a:t>
            </a:r>
          </a:p>
          <a:p>
            <a:pPr algn="just">
              <a:lnSpc>
                <a:spcPts val="2379"/>
              </a:lnSpc>
            </a:pP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Balsa → leveza e rigidez para asa, fuselagem e cauda.</a:t>
            </a: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Plástico → leve, moldável e resistente para hélice e possíveis reforços.</a:t>
            </a: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Arame → resistência mecânica para eixo e gancho do elástico.</a:t>
            </a: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Borracha natural → alta eficiência para motor elástico.</a:t>
            </a: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Cola → união simples, barata e eficaz.</a:t>
            </a:r>
          </a:p>
          <a:p>
            <a:pPr algn="just" marL="518152" indent="-259076" lvl="1">
              <a:lnSpc>
                <a:spcPts val="3791"/>
              </a:lnSpc>
              <a:buFont typeface="Arial"/>
              <a:buChar char="•"/>
            </a:pPr>
            <a:r>
              <a:rPr lang="en-US" sz="2399" spc="-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Lastro metálico → ajustes finos de equilíbrio.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DAGyT-I5DH8</dc:identifier>
  <dcterms:modified xsi:type="dcterms:W3CDTF">2011-08-01T06:04:30Z</dcterms:modified>
  <cp:revision>1</cp:revision>
  <dc:title>SPRINT 1 - LUCAS, LEO, ANDRE, PAULO, VIANEL E LUIZ</dc:title>
</cp:coreProperties>
</file>